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422" r:id="rId2"/>
    <p:sldId id="456" r:id="rId3"/>
    <p:sldId id="457" r:id="rId4"/>
    <p:sldId id="423" r:id="rId5"/>
    <p:sldId id="424" r:id="rId6"/>
    <p:sldId id="452" r:id="rId7"/>
    <p:sldId id="446" r:id="rId8"/>
    <p:sldId id="425" r:id="rId9"/>
    <p:sldId id="447" r:id="rId10"/>
    <p:sldId id="429" r:id="rId11"/>
    <p:sldId id="430" r:id="rId12"/>
    <p:sldId id="448" r:id="rId13"/>
    <p:sldId id="449" r:id="rId14"/>
    <p:sldId id="451" r:id="rId15"/>
    <p:sldId id="453" r:id="rId16"/>
    <p:sldId id="450" r:id="rId17"/>
    <p:sldId id="454" r:id="rId18"/>
    <p:sldId id="455" r:id="rId19"/>
    <p:sldId id="431" r:id="rId20"/>
    <p:sldId id="435" r:id="rId21"/>
    <p:sldId id="434" r:id="rId22"/>
    <p:sldId id="433" r:id="rId23"/>
    <p:sldId id="432" r:id="rId24"/>
    <p:sldId id="436" r:id="rId25"/>
    <p:sldId id="437" r:id="rId26"/>
    <p:sldId id="440" r:id="rId27"/>
    <p:sldId id="438" r:id="rId28"/>
    <p:sldId id="442" r:id="rId29"/>
    <p:sldId id="441" r:id="rId30"/>
    <p:sldId id="443" r:id="rId31"/>
    <p:sldId id="444" r:id="rId32"/>
  </p:sldIdLst>
  <p:sldSz cx="9144000" cy="6858000" type="screen4x3"/>
  <p:notesSz cx="9869488" cy="6735763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FB220"/>
    <a:srgbClr val="FFFF99"/>
    <a:srgbClr val="FFCC99"/>
    <a:srgbClr val="FFCC66"/>
    <a:srgbClr val="6699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79" autoAdjust="0"/>
    <p:restoredTop sz="89184" autoAdjust="0"/>
  </p:normalViewPr>
  <p:slideViewPr>
    <p:cSldViewPr>
      <p:cViewPr>
        <p:scale>
          <a:sx n="69" d="100"/>
          <a:sy n="69" d="100"/>
        </p:scale>
        <p:origin x="-64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68" y="-90"/>
      </p:cViewPr>
      <p:guideLst>
        <p:guide orient="horz" pos="2121"/>
        <p:guide pos="31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9531" y="0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C228A-100C-4A93-9ED2-D338B665B226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550BD-3D24-42B8-A375-DDCBEEBA8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531" y="0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D7019-F2D4-4A4C-B9AD-E4A9CEAB014A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252" y="3199407"/>
            <a:ext cx="7896986" cy="303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F853F-BD76-4AFC-A718-DA18E37A68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23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F853F-BD76-4AFC-A718-DA18E37A684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F853F-BD76-4AFC-A718-DA18E37A684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F853F-BD76-4AFC-A718-DA18E37A684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F853F-BD76-4AFC-A718-DA18E37A684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6341-8D31-4281-B3E5-DB053D2B4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468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3C2BE-A873-4E23-B756-76EF6483E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1259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0701A-D492-45E0-9DE3-8F091C480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595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2A2AF-3E80-4205-AA92-622ED261E3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6039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44BA7-6303-4814-9D7A-C1D9DD1A2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179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268E6-6D06-412D-9936-D44AAE42C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623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707B-A87A-4D13-8F4E-B787FE6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076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11AB7-3EAC-4990-903B-8A2DBC764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2368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7512D-A01D-41A6-B8BB-EC1187620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524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A1A26-EA12-482D-9F12-BBF033CC5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412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87BC1-4046-4D16-9156-DD41CB242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0269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D7F4CF0-2153-43E6-89A4-123946063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857256"/>
          </a:xfrm>
        </p:spPr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Тема 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Показатели оценки риска в условиях частичной неопределенности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Вероятностные показатели оценки риска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Статистические показатели оценки риска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Кривая риска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68346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Интервальная оценка риска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472518" cy="1785950"/>
          </a:xfrm>
        </p:spPr>
        <p:txBody>
          <a:bodyPr/>
          <a:lstStyle/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Вероятность того, что результат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примет значения, принадлежащие интервалу  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= p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F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- F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8833" name="Object 1"/>
          <p:cNvGraphicFramePr>
            <a:graphicFrameLocks noChangeAspect="1"/>
          </p:cNvGraphicFramePr>
          <p:nvPr/>
        </p:nvGraphicFramePr>
        <p:xfrm>
          <a:off x="2214546" y="2714620"/>
          <a:ext cx="4887243" cy="1500198"/>
        </p:xfrm>
        <a:graphic>
          <a:graphicData uri="http://schemas.openxmlformats.org/presentationml/2006/ole">
            <p:oleObj spid="_x0000_s248833" name="Equation" r:id="rId3" imgW="1562100" imgH="635000" progId="Equation.3">
              <p:embed/>
            </p:oleObj>
          </a:graphicData>
        </a:graphic>
      </p:graphicFrame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928662" y="4357694"/>
          <a:ext cx="4202622" cy="1214446"/>
        </p:xfrm>
        <a:graphic>
          <a:graphicData uri="http://schemas.openxmlformats.org/presentationml/2006/ole">
            <p:oleObj spid="_x0000_s248835" name="Equation" r:id="rId4" imgW="1294838" imgH="495085" progId="Equation.3">
              <p:embed/>
            </p:oleObj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072066" y="4357694"/>
            <a:ext cx="3857652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algn="l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интеграл вероятностей (функция Лапласа)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642910" y="3786190"/>
            <a:ext cx="1214446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72132" y="5698530"/>
          <a:ext cx="1571636" cy="967161"/>
        </p:xfrm>
        <a:graphic>
          <a:graphicData uri="http://schemas.openxmlformats.org/presentationml/2006/ole">
            <p:oleObj spid="_x0000_s248837" name="Equation" r:id="rId5" imgW="609336" imgH="495085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6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Рисунок 6.2 -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График плотности нормального распределения (для заданного интервала)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778674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5500694" y="1928802"/>
          <a:ext cx="1552575" cy="474662"/>
        </p:xfrm>
        <a:graphic>
          <a:graphicData uri="http://schemas.openxmlformats.org/presentationml/2006/ole">
            <p:oleObj spid="_x0000_s259076" name="Equation" r:id="rId4" imgW="749160" imgH="228600" progId="Equation.3">
              <p:embed/>
            </p:oleObj>
          </a:graphicData>
        </a:graphic>
      </p:graphicFrame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6346825" y="3227388"/>
          <a:ext cx="1577975" cy="474662"/>
        </p:xfrm>
        <a:graphic>
          <a:graphicData uri="http://schemas.openxmlformats.org/presentationml/2006/ole">
            <p:oleObj spid="_x0000_s259077" name="Equation" r:id="rId5" imgW="761760" imgH="22860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1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586790" cy="4525963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Текущая цена актива составляет 100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долл. Ожидаемый доход имеет распределение со средним значением 20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долл. и стандартным отклонением 30 млн.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долл. Цена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актива прямо зависит от его доходности. Необходимо (используя средства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для данных условий на конец года выполнить следующее:</a:t>
            </a:r>
          </a:p>
          <a:p>
            <a:pPr marL="857250" indent="-514350">
              <a:buFont typeface="+mj-lt"/>
              <a:buAutoNum type="alphaL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рассчитать и построить график функции плотности нормального распределения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 диапазоне от 0 до 240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долл.;</a:t>
            </a:r>
          </a:p>
          <a:p>
            <a:pPr marL="857250" indent="-514350">
              <a:buFont typeface="+mj-lt"/>
              <a:buAutoNum type="alphaL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рассчитать и построить график функции распределения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F(x)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0 до 240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долл.;</a:t>
            </a:r>
          </a:p>
          <a:p>
            <a:pPr marL="857250" indent="-514350">
              <a:buFont typeface="+mj-lt"/>
              <a:buAutoNum type="alphaL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оценить вероятность того, что убыток к концу года составит более 20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долл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(т.е. вероятность того, что цена актива окажется меньше 80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долл.).</a:t>
            </a:r>
          </a:p>
          <a:p>
            <a:pPr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14400" y="1428736"/>
            <a:ext cx="8229600" cy="65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Исходные данные 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t="22064" r="65486" b="60142"/>
          <a:stretch>
            <a:fillRect/>
          </a:stretch>
        </p:blipFill>
        <p:spPr bwMode="auto">
          <a:xfrm>
            <a:off x="1500166" y="2143116"/>
            <a:ext cx="60722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66" cy="1143000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Определение функции плотности нормального распределения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с использование функции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Excel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t="16726" r="11765" b="18149"/>
          <a:stretch>
            <a:fillRect/>
          </a:stretch>
        </p:blipFill>
        <p:spPr bwMode="auto">
          <a:xfrm>
            <a:off x="428596" y="1000108"/>
            <a:ext cx="82153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6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Рисунок 6.3 -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График функции плотности нормального распределения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 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8233" t="29181" r="6438" b="11744"/>
          <a:stretch>
            <a:fillRect/>
          </a:stretch>
        </p:blipFill>
        <p:spPr bwMode="auto">
          <a:xfrm>
            <a:off x="571472" y="1214422"/>
            <a:ext cx="81439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66" cy="1143000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Определение графика функции распределения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с использование функции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Excel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16911" t="35231" r="2659" b="11388"/>
          <a:stretch>
            <a:fillRect/>
          </a:stretch>
        </p:blipFill>
        <p:spPr bwMode="auto">
          <a:xfrm>
            <a:off x="285720" y="1000108"/>
            <a:ext cx="864399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6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Рисунок 6.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График функции нормального распределения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39387" t="33808" r="2903" b="18149"/>
          <a:stretch>
            <a:fillRect/>
          </a:stretch>
        </p:blipFill>
        <p:spPr bwMode="auto">
          <a:xfrm>
            <a:off x="571472" y="1643050"/>
            <a:ext cx="7858180" cy="457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64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Оценка вероятности получения заданного уровня убытка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t="20641" r="54919" b="29181"/>
          <a:stretch>
            <a:fillRect/>
          </a:stretch>
        </p:blipFill>
        <p:spPr bwMode="auto">
          <a:xfrm>
            <a:off x="1142976" y="1428736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74720"/>
          </a:xfrm>
        </p:spPr>
        <p:txBody>
          <a:bodyPr/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Статистические показатели оценки риска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 marL="857250" indent="-514350" algn="just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среднее арифметическое значение (оценка математического ожидания) возможного результата деятельности;</a:t>
            </a:r>
          </a:p>
          <a:p>
            <a:pPr marL="857250" indent="-514350">
              <a:buFont typeface="+mj-lt"/>
              <a:buAutoNum type="alphaL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57250" indent="-514350" algn="just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разброс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колеблемость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ожидаемого результата деятельности относительно среднего значения.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/>
          <a:lstStyle/>
          <a:p>
            <a:pPr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Случайная величина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принимающая в результате опыта одно из своих возможных значений, причем заранее неизвестно, какое именно.</a:t>
            </a:r>
          </a:p>
          <a:p>
            <a:pPr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Случайная величина бывает: </a:t>
            </a:r>
          </a:p>
          <a:p>
            <a:pPr indent="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дискретной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(принимает конечное или счетное число возможных значений);</a:t>
            </a:r>
          </a:p>
          <a:p>
            <a:pPr indent="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непрерывной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(может принимать все значения из некоторого конечного или бесконечного промежутка)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а) Среднее ожидаемое значение (математическое ожидание)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8429684" cy="2714644"/>
          </a:xfrm>
        </p:spPr>
        <p:txBody>
          <a:bodyPr/>
          <a:lstStyle/>
          <a:p>
            <a:pPr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значение случайной величины;</a:t>
            </a:r>
          </a:p>
          <a:p>
            <a:pPr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- вероятность появления случайной величины;</a:t>
            </a:r>
          </a:p>
          <a:p>
            <a:pPr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 число наблюдений.</a:t>
            </a:r>
          </a:p>
          <a:p>
            <a:pPr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появление всех значений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выборке равновероятно, то: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0099" name="Object 3"/>
          <p:cNvGraphicFramePr>
            <a:graphicFrameLocks noChangeAspect="1"/>
          </p:cNvGraphicFramePr>
          <p:nvPr/>
        </p:nvGraphicFramePr>
        <p:xfrm>
          <a:off x="3000364" y="928670"/>
          <a:ext cx="3143273" cy="1389396"/>
        </p:xfrm>
        <a:graphic>
          <a:graphicData uri="http://schemas.openxmlformats.org/presentationml/2006/ole">
            <p:oleObj spid="_x0000_s260099" name="Equation" r:id="rId3" imgW="926698" imgH="634725" progId="Equation.3">
              <p:embed/>
            </p:oleObj>
          </a:graphicData>
        </a:graphic>
      </p:graphicFrame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0101" name="Object 5"/>
          <p:cNvGraphicFramePr>
            <a:graphicFrameLocks noChangeAspect="1"/>
          </p:cNvGraphicFramePr>
          <p:nvPr/>
        </p:nvGraphicFramePr>
        <p:xfrm>
          <a:off x="3214678" y="5214950"/>
          <a:ext cx="2786082" cy="1470816"/>
        </p:xfrm>
        <a:graphic>
          <a:graphicData uri="http://schemas.openxmlformats.org/presentationml/2006/ole">
            <p:oleObj spid="_x0000_s260101" name="Equation" r:id="rId4" imgW="812447" imgH="660113" progId="Equation.3">
              <p:embed/>
            </p:oleObj>
          </a:graphicData>
        </a:graphic>
      </p:graphicFrame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010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786058"/>
            <a:ext cx="357190" cy="491137"/>
          </a:xfrm>
          <a:prstGeom prst="rect">
            <a:avLst/>
          </a:prstGeom>
          <a:noFill/>
        </p:spPr>
      </p:pic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0105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285992"/>
            <a:ext cx="357190" cy="491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Рисунок 6.5 - Положение и форма кривой нормального распределения в зависимости от влияния средней арифметической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472518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Размах вариации ожидаемого результата 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429000"/>
            <a:ext cx="8229600" cy="2400304"/>
          </a:xfrm>
        </p:spPr>
        <p:txBody>
          <a:bodyPr/>
          <a:lstStyle/>
          <a:p>
            <a:pPr indent="0"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min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наибольшее и наименьшее значение результата в выборке.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472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Разброс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колеблемость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возможного результата 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Дисперсия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3169" name="Object 1"/>
          <p:cNvGraphicFramePr>
            <a:graphicFrameLocks noChangeAspect="1"/>
          </p:cNvGraphicFramePr>
          <p:nvPr/>
        </p:nvGraphicFramePr>
        <p:xfrm>
          <a:off x="2357422" y="1214422"/>
          <a:ext cx="4592814" cy="1143008"/>
        </p:xfrm>
        <a:graphic>
          <a:graphicData uri="http://schemas.openxmlformats.org/presentationml/2006/ole">
            <p:oleObj spid="_x0000_s263169" name="Equation" r:id="rId3" imgW="1358900" imgH="457200" progId="Equation.3">
              <p:embed/>
            </p:oleObj>
          </a:graphicData>
        </a:graphic>
      </p:graphicFrame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2500298" y="3000372"/>
          <a:ext cx="4500594" cy="1706386"/>
        </p:xfrm>
        <a:graphic>
          <a:graphicData uri="http://schemas.openxmlformats.org/presentationml/2006/ole">
            <p:oleObj spid="_x0000_s263171" name="Equation" r:id="rId4" imgW="1295400" imgH="660400" progId="Equation.3">
              <p:embed/>
            </p:oleObj>
          </a:graphicData>
        </a:graphic>
      </p:graphicFrame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5572196" cy="642942"/>
          </a:xfrm>
        </p:spPr>
        <p:txBody>
          <a:bodyPr/>
          <a:lstStyle/>
          <a:p>
            <a:pPr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равновероятных значений: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642910" y="5715016"/>
            <a:ext cx="5572196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ДИСПР (число1; число2;...) </a:t>
            </a:r>
            <a:endParaRPr kumimoji="0" lang="ru-RU" sz="3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Среднее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квадратическое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отклонение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28596" y="2928934"/>
            <a:ext cx="5572196" cy="642942"/>
          </a:xfrm>
        </p:spPr>
        <p:txBody>
          <a:bodyPr/>
          <a:lstStyle/>
          <a:p>
            <a:pPr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равновероятных значений: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00034" y="5786454"/>
            <a:ext cx="8072494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СТАНДОТКЛОНП (число1; число2;...)</a:t>
            </a:r>
          </a:p>
          <a:p>
            <a:pPr marL="342900" lvl="0" indent="-342900" algn="l">
              <a:spcBef>
                <a:spcPct val="20000"/>
              </a:spcBef>
            </a:pPr>
            <a:endParaRPr kumimoji="0" lang="ru-RU" sz="3200" b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285860"/>
            <a:ext cx="3286148" cy="1520717"/>
          </a:xfrm>
          <a:prstGeom prst="rect">
            <a:avLst/>
          </a:prstGeom>
          <a:noFill/>
        </p:spPr>
      </p:pic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0" y="3571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522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5" y="3500438"/>
            <a:ext cx="3210605" cy="1643074"/>
          </a:xfrm>
          <a:prstGeom prst="rect">
            <a:avLst/>
          </a:prstGeom>
          <a:noFill/>
        </p:spPr>
      </p:pic>
      <p:sp>
        <p:nvSpPr>
          <p:cNvPr id="265225" name="Rectangle 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Рисунок 6.6 - Положение и форма кривой нормального распределения в зависимости от влияния среднего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квадратического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отклонения 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642"/>
            <a:ext cx="7500990" cy="492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Коэффициент вариации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42910" y="3357562"/>
            <a:ext cx="8001056" cy="2143140"/>
          </a:xfrm>
        </p:spPr>
        <p:txBody>
          <a:bodyPr/>
          <a:lstStyle/>
          <a:p>
            <a:pPr inden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до 10% - слабая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колеблемость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11-25% - умеренная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колеблемость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свыше 25% - высокая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колеблемость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3286116" y="1428736"/>
          <a:ext cx="2591251" cy="1500198"/>
        </p:xfrm>
        <a:graphic>
          <a:graphicData uri="http://schemas.openxmlformats.org/presentationml/2006/ole">
            <p:oleObj spid="_x0000_s267268" name="Equation" r:id="rId3" imgW="533169" imgH="406224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2594"/>
          </a:xfrm>
        </p:spPr>
        <p:txBody>
          <a:bodyPr/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Кривая риска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8229600" cy="1114420"/>
          </a:xfrm>
        </p:spPr>
        <p:txBody>
          <a:bodyPr/>
          <a:lstStyle/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6.7 - Зоны и уровни последствий рисковых событий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82153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Рисунок 6.8 – Кривая риска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(кривая распределения вероятностей возможных потерь (выигрыша) прибыли)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64399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Четыре характерные точки,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определяющие зоны риска: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точка 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(∆ПР = 0 и В =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aseline="-25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- определяет вероятность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aseline="-25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нулевых потерь прибыли (отсутствие отклонения полученных значений результата от расчетного);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точка 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(∆ПР =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В =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aseline="-25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- характеризует возможные потери, равные ожидаемой (расчетной) прибыли;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точка 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(∆ПР = ВР и В =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aseline="-250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- соответствует величине потерь, равных расчетной выручке ВР;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точка 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(∆ПР = ИС и В =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aseline="-25000" dirty="0" err="1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- характеризуется потерями, равными имущественному состоянию ИС организации.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Функцией распределения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случайной величины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называется вероятность того, что случайная величина примет значение, меньшее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       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    </a:t>
            </a:r>
          </a:p>
          <a:p>
            <a:pPr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называется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плотностью распределения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непрерывной случайной величины и определяется по формуле: </a:t>
            </a:r>
          </a:p>
          <a:p>
            <a:pPr indent="0"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есть является производной функции распределения.</a:t>
            </a:r>
          </a:p>
          <a:p>
            <a:pPr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smtClean="0"/>
              <a:t> 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Предельные значения показателей риска </a:t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(предельные значения вероятностей возникновения допустимого К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критического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aseline="-250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катастрофического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aseline="-25000" dirty="0" err="1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риска):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229600" cy="231140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0,1; 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0,01; 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0,001.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472518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Условия приемлемости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хозяйственных рисков: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000240"/>
            <a:ext cx="4071966" cy="197167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≤  К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≤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Вероятностные показатели оценки риска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164307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включают: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lphaL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Точечную оценку риска;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lphaLcParenR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lphaL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Интервальную оценку риска.</a:t>
            </a:r>
          </a:p>
          <a:p>
            <a:pPr lvl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82594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Точечная оценка риска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 indent="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 = 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оценка риска (функция распределения);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вероятность риска; </a:t>
            </a:r>
          </a:p>
          <a:p>
            <a:pPr indent="0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текущее значение результата (ПР - прибыли) как случайной величины; </a:t>
            </a:r>
          </a:p>
          <a:p>
            <a:pPr indent="0"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требуемое значение результата.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Выражение функции распределения нормального распределения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571744"/>
            <a:ext cx="9001156" cy="3786214"/>
          </a:xfrm>
        </p:spPr>
        <p:txBody>
          <a:bodyPr/>
          <a:lstStyle/>
          <a:p>
            <a:pPr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989" name="Object 5"/>
          <p:cNvGraphicFramePr>
            <a:graphicFrameLocks noChangeAspect="1"/>
          </p:cNvGraphicFramePr>
          <p:nvPr/>
        </p:nvGraphicFramePr>
        <p:xfrm>
          <a:off x="1571604" y="642918"/>
          <a:ext cx="6426423" cy="1714512"/>
        </p:xfrm>
        <a:graphic>
          <a:graphicData uri="http://schemas.openxmlformats.org/presentationml/2006/ole">
            <p:oleObj spid="_x0000_s297989" name="Equation" r:id="rId4" imgW="2286000" imgH="609480" progId="Equation.3">
              <p:embed/>
            </p:oleObj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57158" y="321468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Выражение плотности вероятности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нормального распределения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97990" name="Object 6"/>
          <p:cNvGraphicFramePr>
            <a:graphicFrameLocks noChangeAspect="1"/>
          </p:cNvGraphicFramePr>
          <p:nvPr/>
        </p:nvGraphicFramePr>
        <p:xfrm>
          <a:off x="1571604" y="3571876"/>
          <a:ext cx="6256338" cy="1714500"/>
        </p:xfrm>
        <a:graphic>
          <a:graphicData uri="http://schemas.openxmlformats.org/presentationml/2006/ole">
            <p:oleObj spid="_x0000_s297990" name="Equation" r:id="rId5" imgW="1638300" imgH="596900" progId="Equation.3">
              <p:embed/>
            </p:oleObj>
          </a:graphicData>
        </a:graphic>
      </p:graphicFrame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42844" y="4357694"/>
            <a:ext cx="9001156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где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случайная величина и её среднее арифметическое значение;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σ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среднее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квадратическое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отклонение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6.1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Кривая плотности нормального распределения (вероятностей получения) прибыли определенного уровня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4296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Кривая распределения вероятностей получения прибыли (рисунок 6.1) строится при определенных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предположениях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/>
          <a:lstStyle/>
          <a:p>
            <a:pPr marL="8572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Наиболее вероятно получение прибыли, равной расчетной величине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Потерями прибыли (∆ПР) считается её уменьшение в сравнении с расчетной величиной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572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Вероятность исключительно больших потерь практически равна нулю.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Функция 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Exсel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929718" cy="4525963"/>
          </a:xfrm>
        </p:spPr>
        <p:txBody>
          <a:bodyPr/>
          <a:lstStyle/>
          <a:p>
            <a:pPr inden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НОРМРАСП </a:t>
            </a:r>
          </a:p>
          <a:p>
            <a:pPr indent="0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u="sng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; среднее;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стандартное_откл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; интегральная)</a:t>
            </a:r>
          </a:p>
          <a:p>
            <a:pPr indent="0"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значение, для которого строится  нормальное распределение; </a:t>
            </a:r>
          </a:p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среднее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арифметическое распределения; </a:t>
            </a:r>
          </a:p>
          <a:p>
            <a:pPr indent="0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стандартное_откл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стандартное отклонение распределения; </a:t>
            </a:r>
          </a:p>
          <a:p>
            <a:pPr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интегральная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логическое значение, определяющее форму функции :</a:t>
            </a:r>
          </a:p>
          <a:p>
            <a:pPr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ЛОЖЬ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(или 0) - функция вычисляет значение плотности вероятности;</a:t>
            </a:r>
          </a:p>
          <a:p>
            <a:pPr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ИСТИНА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1) – функция описывает интеграл с определенными пределами.</a:t>
            </a:r>
          </a:p>
          <a:p>
            <a:pPr indent="0"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434B3B-F579-4E03-8895-52A216848566}"/>
</file>

<file path=customXml/itemProps2.xml><?xml version="1.0" encoding="utf-8"?>
<ds:datastoreItem xmlns:ds="http://schemas.openxmlformats.org/officeDocument/2006/customXml" ds:itemID="{14FEF826-BD65-4D9A-970A-CA4DC896C380}"/>
</file>

<file path=customXml/itemProps3.xml><?xml version="1.0" encoding="utf-8"?>
<ds:datastoreItem xmlns:ds="http://schemas.openxmlformats.org/officeDocument/2006/customXml" ds:itemID="{C51EF3E8-7345-4F11-A7CA-65BEB66E672B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3886</TotalTime>
  <Words>894</Words>
  <Application>Microsoft Office PowerPoint</Application>
  <PresentationFormat>Экран (4:3)</PresentationFormat>
  <Paragraphs>127</Paragraphs>
  <Slides>31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Тема1</vt:lpstr>
      <vt:lpstr>Equation</vt:lpstr>
      <vt:lpstr>Тема 6</vt:lpstr>
      <vt:lpstr>Слайд 2</vt:lpstr>
      <vt:lpstr>Слайд 3</vt:lpstr>
      <vt:lpstr>1. Вероятностные показатели оценки риска </vt:lpstr>
      <vt:lpstr>а) Точечная оценка риска</vt:lpstr>
      <vt:lpstr>Выражение функции распределения нормального распределения : </vt:lpstr>
      <vt:lpstr>Рис. 6.1 Кривая плотности нормального распределения (вероятностей получения) прибыли определенного уровня</vt:lpstr>
      <vt:lpstr> Кривая распределения вероятностей получения прибыли (рисунок 6.1) строится при определенных предположениях: </vt:lpstr>
      <vt:lpstr>Функция в Exсel </vt:lpstr>
      <vt:lpstr>b) Интервальная оценка риска</vt:lpstr>
      <vt:lpstr>Рисунок 6.2 - График плотности нормального распределения (для заданного интервала) </vt:lpstr>
      <vt:lpstr>ПРИМЕР</vt:lpstr>
      <vt:lpstr>Решение</vt:lpstr>
      <vt:lpstr>a) Определение функции плотности нормального распределения f (х) с использование функции Excel </vt:lpstr>
      <vt:lpstr>Рисунок 6.3 - График функции плотности нормального распределения f (x) </vt:lpstr>
      <vt:lpstr>b) Определение графика функции распределения F(х) с использование функции Excel </vt:lpstr>
      <vt:lpstr>Рисунок 6.4 - График функции нормального распределения F(х)  </vt:lpstr>
      <vt:lpstr>Слайд 18</vt:lpstr>
      <vt:lpstr> 2. Статистические показатели оценки риска</vt:lpstr>
      <vt:lpstr>а) Среднее ожидаемое значение (математическое ожидание) </vt:lpstr>
      <vt:lpstr>Рисунок 6.5 - Положение и форма кривой нормального распределения в зависимости от влияния средней арифметической   </vt:lpstr>
      <vt:lpstr>1. Размах вариации ожидаемого результата (R) </vt:lpstr>
      <vt:lpstr>2. Дисперсия</vt:lpstr>
      <vt:lpstr>3. Среднее квадратическое отклонение</vt:lpstr>
      <vt:lpstr>Рисунок 6.6 - Положение и форма кривой нормального распределения в зависимости от влияния среднего квадратического отклонения </vt:lpstr>
      <vt:lpstr>4. Коэффициент вариации</vt:lpstr>
      <vt:lpstr>3. Кривая риска  </vt:lpstr>
      <vt:lpstr>Рисунок 6.8 – Кривая риска  (кривая распределения вероятностей возможных потерь (выигрыша) прибыли)    </vt:lpstr>
      <vt:lpstr>Четыре характерные точки,  определяющие зоны риска:</vt:lpstr>
      <vt:lpstr>Предельные значения показателей риска   (предельные значения вероятностей возникновения допустимого Кд, критического Ккр и катастрофического Ккт риска): </vt:lpstr>
      <vt:lpstr>Условия приемлемости  хозяйственных рисков: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 ПОКАЗАТЕЛИ ОЦЕНКИ РИСКА В УСЛОВИЯХ ЧАСТИЧНОЙ НЕОПРЕДЕЛЕННОСТИ</dc:title>
  <dc:creator>Ермаков</dc:creator>
  <cp:lastModifiedBy>Пользователь</cp:lastModifiedBy>
  <cp:revision>323</cp:revision>
  <dcterms:created xsi:type="dcterms:W3CDTF">2009-06-15T14:59:44Z</dcterms:created>
  <dcterms:modified xsi:type="dcterms:W3CDTF">2013-05-17T04:41:01Z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